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3" r:id="rId4"/>
    <p:sldId id="288" r:id="rId5"/>
    <p:sldId id="292" r:id="rId6"/>
    <p:sldId id="282" r:id="rId7"/>
    <p:sldId id="258" r:id="rId8"/>
    <p:sldId id="259" r:id="rId9"/>
    <p:sldId id="281" r:id="rId10"/>
    <p:sldId id="284" r:id="rId11"/>
    <p:sldId id="285" r:id="rId12"/>
    <p:sldId id="286" r:id="rId13"/>
    <p:sldId id="313" r:id="rId14"/>
    <p:sldId id="287" r:id="rId15"/>
    <p:sldId id="321" r:id="rId16"/>
    <p:sldId id="293" r:id="rId17"/>
    <p:sldId id="294" r:id="rId18"/>
    <p:sldId id="280" r:id="rId19"/>
    <p:sldId id="314" r:id="rId20"/>
    <p:sldId id="322" r:id="rId21"/>
    <p:sldId id="315" r:id="rId22"/>
    <p:sldId id="317" r:id="rId23"/>
    <p:sldId id="316" r:id="rId24"/>
    <p:sldId id="298" r:id="rId25"/>
    <p:sldId id="297" r:id="rId26"/>
    <p:sldId id="260" r:id="rId27"/>
    <p:sldId id="261" r:id="rId28"/>
    <p:sldId id="262" r:id="rId29"/>
    <p:sldId id="266" r:id="rId30"/>
    <p:sldId id="263" r:id="rId31"/>
    <p:sldId id="264" r:id="rId32"/>
    <p:sldId id="296" r:id="rId33"/>
    <p:sldId id="265" r:id="rId34"/>
    <p:sldId id="267" r:id="rId35"/>
    <p:sldId id="271" r:id="rId36"/>
    <p:sldId id="268" r:id="rId37"/>
    <p:sldId id="269" r:id="rId38"/>
    <p:sldId id="270" r:id="rId39"/>
    <p:sldId id="272" r:id="rId40"/>
    <p:sldId id="273" r:id="rId41"/>
    <p:sldId id="274" r:id="rId42"/>
    <p:sldId id="275" r:id="rId43"/>
    <p:sldId id="276" r:id="rId44"/>
    <p:sldId id="323" r:id="rId45"/>
    <p:sldId id="289" r:id="rId4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60"/>
  </p:normalViewPr>
  <p:slideViewPr>
    <p:cSldViewPr>
      <p:cViewPr varScale="1">
        <p:scale>
          <a:sx n="63" d="100"/>
          <a:sy n="63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7478-F17E-4917-8D45-33A92A22B3E2}" type="datetimeFigureOut">
              <a:rPr kumimoji="1" lang="ja-JP" altLang="en-US" smtClean="0"/>
              <a:pPr/>
              <a:t>2013/5/1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3C33-C268-49E6-8ECE-6E6198A2DC4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772400" cy="9361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自己紹介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352928" cy="396044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山﨑　孝治（やまざき　こうじ）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Koji  Yamazaki</a:t>
            </a:r>
          </a:p>
          <a:p>
            <a:pPr algn="l"/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1949</a:t>
            </a:r>
            <a:r>
              <a:rPr lang="ja-JP" altLang="en-US" sz="2800" dirty="0" smtClean="0">
                <a:solidFill>
                  <a:schemeClr val="tx1"/>
                </a:solidFill>
              </a:rPr>
              <a:t>年３月５日生れ　　男　Ａ型　うお座　　東京育ち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ja-JP" altLang="en-US" sz="2800" dirty="0" smtClean="0">
                <a:solidFill>
                  <a:schemeClr val="tx1"/>
                </a:solidFill>
              </a:rPr>
              <a:t>　　　札幌市清田区在住、妻一人、息子１人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endParaRPr lang="en-US" altLang="ja-JP" sz="28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2800" dirty="0" smtClean="0">
                <a:solidFill>
                  <a:schemeClr val="tx1"/>
                </a:solidFill>
              </a:rPr>
              <a:t>・北海道大学大学院地球環境科学研究院を退職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2800" dirty="0" smtClean="0">
                <a:solidFill>
                  <a:schemeClr val="tx1"/>
                </a:solidFill>
              </a:rPr>
              <a:t>・その前は　気象庁気象研究所（つくば）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2800" dirty="0" smtClean="0">
                <a:solidFill>
                  <a:schemeClr val="tx1"/>
                </a:solidFill>
              </a:rPr>
              <a:t>・その前は　気象庁予報課　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2800" dirty="0" smtClean="0">
                <a:solidFill>
                  <a:schemeClr val="tx1"/>
                </a:solidFill>
              </a:rPr>
              <a:t>   E-mail</a:t>
            </a:r>
            <a:r>
              <a:rPr lang="en-US" altLang="ja-JP" sz="2800" smtClean="0">
                <a:solidFill>
                  <a:schemeClr val="tx1"/>
                </a:solidFill>
              </a:rPr>
              <a:t>:  yamazaki@ees.hokudai.ac.jp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l"/>
            <a:endParaRPr lang="en-US" altLang="ja-JP" sz="2800" dirty="0" smtClean="0">
              <a:solidFill>
                <a:schemeClr val="tx1"/>
              </a:solidFill>
            </a:endParaRPr>
          </a:p>
          <a:p>
            <a:pPr algn="l"/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rgbClr val="C00000"/>
                </a:solidFill>
              </a:rPr>
              <a:t>火星</a:t>
            </a:r>
            <a:r>
              <a:rPr kumimoji="1" lang="ja-JP" altLang="en-US" sz="3200" dirty="0" smtClean="0"/>
              <a:t>の天球上の動き（惑わす？星）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Documents and Settings\Administrator\My Documents\授業\地学（酪農学園大）\BB高校地学\図８－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926197" cy="446449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580112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「新しい高校地学の教科書」より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C:\Documents and Settings\Administrator\My Documents\授業\地学（酪農学園大）\BB高校地学\図８－２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714375"/>
            <a:ext cx="7219950" cy="542925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580112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「新しい高校地学の教科書」より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C:\Documents and Settings\Administrator\My Documents\授業\地学（酪農学園大）\BB高校地学\図８－２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661988"/>
            <a:ext cx="6515100" cy="5534025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580112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「新しい高校地学の教科書」より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西暦</a:t>
            </a:r>
            <a:r>
              <a:rPr kumimoji="1" lang="en-US" altLang="ja-JP" sz="3200" dirty="0" smtClean="0"/>
              <a:t>1000</a:t>
            </a:r>
            <a:r>
              <a:rPr kumimoji="1" lang="ja-JP" altLang="en-US" sz="3200" dirty="0" smtClean="0"/>
              <a:t>年ごろの知識水準による２つの説の比較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395536" y="1052733"/>
          <a:ext cx="8568952" cy="514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460"/>
                <a:gridCol w="2426606"/>
                <a:gridCol w="834146"/>
                <a:gridCol w="2957426"/>
                <a:gridCol w="758314"/>
              </a:tblGrid>
              <a:tr h="55651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地球中心説（天動説）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太陽中心説（地動説）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5651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常識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あたりまえ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ちょっと変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424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運動の感知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感じない（検知されない）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感じない（検知されない）説明は？？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90606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地表への落下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「物体は宇宙の中心に引きよせられる」として説明可能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どうやって説明するか？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424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恒星の視差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観測されていない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観測されていないが精密な観測では検出されるかも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？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424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惑星運動の予測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非常によく合う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良く合うが、精度は少し劣る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△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424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惑星の逆行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周転円と導円で説明可能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地球が運動し、視点が変われば当然惑星は逆行する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5651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シンプルさ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複雑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簡単。すべて円運動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932040" y="64533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「宇宙創成」（サイモン・シン）より作成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「第１回　宇宙の中の地球」の補足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619268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天動説と地動説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800" dirty="0" smtClean="0"/>
              <a:t>＊プトレマイオス（２世紀）　周転円（天動説）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＊コペルニクス（１５４３年）　地動説提唱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＊ガリレオ　（１７世紀）　地動説支持するも宗教裁判で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         撤回　（それでも地球は回る）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　　　地動説の根拠：望遠鏡で観測すると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　　　　・月のクレーター、太陽黒点　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 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完全性の否定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</a:b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　　　　・金星が満ち欠けする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</a:b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　　　　・木星に４つの衛星がある。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</a:b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</a:b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＊ケプラーの法則　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 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軌道は円ではなく楕円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</a:b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＊ニュートン　　力学的説明（万有引力、力学法則）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</a:b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</a:b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　　　　　　　　</a:t>
            </a:r>
            <a:r>
              <a:rPr lang="ja-JP" altLang="en-US" sz="30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天王星の軌道の揺らぎから力学で予想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/>
            </a:r>
            <a:b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</a:b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　　　　　　　　　</a:t>
            </a: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軌道予測、海王星の発見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　　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kumimoji="1"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kumimoji="1" lang="en-US" altLang="ja-JP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kumimoji="1" lang="en-US" altLang="ja-JP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西暦</a:t>
            </a:r>
            <a:r>
              <a:rPr kumimoji="1" lang="en-US" altLang="ja-JP" sz="3200" dirty="0" smtClean="0"/>
              <a:t>1610</a:t>
            </a:r>
            <a:r>
              <a:rPr kumimoji="1" lang="ja-JP" altLang="en-US" sz="3200" dirty="0" smtClean="0"/>
              <a:t>年</a:t>
            </a:r>
            <a:r>
              <a:rPr lang="ja-JP" altLang="en-US" sz="3200" dirty="0" smtClean="0"/>
              <a:t>以降（ガリレオの知識）</a:t>
            </a:r>
            <a:r>
              <a:rPr kumimoji="1" lang="ja-JP" altLang="en-US" sz="3200" dirty="0" smtClean="0"/>
              <a:t>の比較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395536" y="1052733"/>
          <a:ext cx="8568952" cy="522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460"/>
                <a:gridCol w="2426606"/>
                <a:gridCol w="834146"/>
                <a:gridCol w="2957426"/>
                <a:gridCol w="758314"/>
              </a:tblGrid>
              <a:tr h="55651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地球中心説（天動説）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太陽中心説（地動説）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56514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rgbClr val="C00000"/>
                          </a:solidFill>
                        </a:rPr>
                        <a:t>金星の満ち欠け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説明できない？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うまく説明できる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4242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rgbClr val="C00000"/>
                          </a:solidFill>
                        </a:rPr>
                        <a:t>木星の衛星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問題だ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問題ではない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90606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地表への落下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「物体は宇宙の中心に引きよせられる」として説明可能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どうやって説明するか？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4242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恒星の視差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観測されていない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観測されていないが精密な観測では検出されるかも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？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4242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惑星運動の予測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非常によく合う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ケプラーの法則で非常によく合う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424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惑星の逆行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周転円と導円で説明可能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地球が運動し、視点が変われば当然惑星は逆行する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5651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シンプルさ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複雑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簡単。すべて</a:t>
                      </a:r>
                      <a:r>
                        <a:rPr kumimoji="1" lang="ja-JP" altLang="en-US" b="1" dirty="0" smtClean="0"/>
                        <a:t>楕円</a:t>
                      </a:r>
                      <a:r>
                        <a:rPr kumimoji="1" lang="ja-JP" altLang="en-US" dirty="0" smtClean="0"/>
                        <a:t>運動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932040" y="64533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「宇宙創成」（サイモン・シン）より作成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地動説の決定的証拠はまだ？：</a:t>
            </a:r>
            <a:r>
              <a:rPr kumimoji="1" lang="ja-JP" altLang="en-US" sz="3200" b="1" dirty="0" smtClean="0">
                <a:solidFill>
                  <a:srgbClr val="C00000"/>
                </a:solidFill>
              </a:rPr>
              <a:t>年周視差</a:t>
            </a:r>
            <a:endParaRPr kumimoji="1" lang="ja-JP" alt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地動説なら、季節により恒星の位置がかわる。</a:t>
            </a:r>
            <a:endParaRPr lang="en-US" altLang="ja-JP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天動説なら、恒星の位置は不変。</a:t>
            </a:r>
            <a:endParaRPr lang="en-US" altLang="ja-JP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恒星の位置の季節差は観測されなかった。</a:t>
            </a:r>
            <a:endParaRPr lang="en-US" altLang="ja-JP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istrator\My Documents\授業\地学（酪農学園大）\BB高校地学\図８－２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4184523" cy="314667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My Documents\授業\地学（酪農学園大）\BB高校地学\図８－２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3814812" cy="324036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580112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「新しい高校地学の教科書」より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地動説の決定的証拠：</a:t>
            </a:r>
            <a:r>
              <a:rPr kumimoji="1" lang="ja-JP" altLang="en-US" sz="3200" b="1" dirty="0" smtClean="0">
                <a:solidFill>
                  <a:srgbClr val="C00000"/>
                </a:solidFill>
              </a:rPr>
              <a:t>年周視差</a:t>
            </a:r>
            <a:endParaRPr kumimoji="1" lang="ja-JP" alt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１８３８年観測された！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Administrator\My Documents\授業\地学（酪農学園大）\新地学図表\img12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832698" cy="467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第２回　</a:t>
            </a:r>
            <a:r>
              <a:rPr lang="ja-JP" altLang="en-US" sz="3600" dirty="0" smtClean="0"/>
              <a:t>恒星の性質と進化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恒星とはなにか？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b="1" dirty="0" smtClean="0">
                <a:solidFill>
                  <a:srgbClr val="00B050"/>
                </a:solidFill>
              </a:rPr>
              <a:t>星の内部の核融合反応でエネルギーを出している星</a:t>
            </a:r>
            <a:r>
              <a:rPr lang="en-US" altLang="ja-JP" b="1" dirty="0" smtClean="0">
                <a:solidFill>
                  <a:srgbClr val="00B050"/>
                </a:solidFill>
              </a:rPr>
              <a:t/>
            </a:r>
            <a:br>
              <a:rPr lang="en-US" altLang="ja-JP" b="1" dirty="0" smtClean="0">
                <a:solidFill>
                  <a:srgbClr val="00B050"/>
                </a:solidFill>
              </a:rPr>
            </a:br>
            <a:r>
              <a:rPr lang="en-US" altLang="ja-JP" b="1" dirty="0" smtClean="0">
                <a:solidFill>
                  <a:srgbClr val="00B050"/>
                </a:solidFill>
              </a:rPr>
              <a:t/>
            </a:r>
            <a:br>
              <a:rPr lang="en-US" altLang="ja-JP" b="1" dirty="0" smtClean="0">
                <a:solidFill>
                  <a:srgbClr val="00B050"/>
                </a:solidFill>
              </a:rPr>
            </a:br>
            <a:r>
              <a:rPr lang="ja-JP" altLang="en-US" b="1" dirty="0" smtClean="0">
                <a:solidFill>
                  <a:srgbClr val="00B050"/>
                </a:solidFill>
              </a:rPr>
              <a:t>惑星や衛星は、恒星（太陽）の光を反射して光る（見える）</a:t>
            </a:r>
            <a:endParaRPr lang="en-US" altLang="ja-JP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Documents and Settings\Administrator\My Documents\授業\地学（酪農学園大）\新地学図表\img13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82000" cy="609600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156176" y="6525344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　</a:t>
            </a:r>
            <a:r>
              <a:rPr kumimoji="1" lang="en-US" altLang="ja-JP" dirty="0" smtClean="0"/>
              <a:t>(132)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教科書など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525963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ニューステージ</a:t>
            </a:r>
            <a:r>
              <a:rPr kumimoji="1" lang="ja-JP" altLang="en-US" dirty="0" smtClean="0"/>
              <a:t>　</a:t>
            </a:r>
            <a:r>
              <a:rPr kumimoji="1" lang="ja-JP" altLang="en-US" b="1" dirty="0" smtClean="0"/>
              <a:t>新地学図表　　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　</a:t>
            </a:r>
            <a:r>
              <a:rPr kumimoji="1" lang="ja-JP" altLang="en-US" sz="2800" dirty="0" smtClean="0"/>
              <a:t>編著者：浜島書店編集部  浜島書店　　</a:t>
            </a:r>
            <a:r>
              <a:rPr kumimoji="1" lang="ja-JP" altLang="en-US" sz="2400" dirty="0" smtClean="0"/>
              <a:t>７８１円＋税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endParaRPr kumimoji="1" lang="en-US" altLang="ja-JP" sz="2800" dirty="0" smtClean="0"/>
          </a:p>
          <a:p>
            <a:r>
              <a:rPr kumimoji="1" lang="ja-JP" altLang="en-US" dirty="0" smtClean="0"/>
              <a:t>新しい高校地学の教科書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</a:t>
            </a:r>
            <a:r>
              <a:rPr kumimoji="1" lang="ja-JP" altLang="en-US" sz="2800" dirty="0" smtClean="0"/>
              <a:t>杵島正洋・松本直記・左巻健男　編著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　講談社ブルーバックス　</a:t>
            </a:r>
            <a:r>
              <a:rPr kumimoji="1" lang="ja-JP" altLang="en-US" sz="2400" dirty="0" smtClean="0"/>
              <a:t>１</a:t>
            </a:r>
            <a:r>
              <a:rPr kumimoji="1" lang="en-US" altLang="ja-JP" sz="2400" dirty="0" smtClean="0"/>
              <a:t>,</a:t>
            </a:r>
            <a:r>
              <a:rPr kumimoji="1" lang="ja-JP" altLang="en-US" sz="2400" dirty="0" smtClean="0"/>
              <a:t>１５０円＋税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宇宙に関してお勧めする本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宇宙創成（上）、（下）　サイモン・シン　新潮文庫　</a:t>
            </a:r>
            <a:r>
              <a:rPr lang="en-US" altLang="ja-JP" sz="2400" dirty="0" smtClean="0"/>
              <a:t>704</a:t>
            </a:r>
            <a:r>
              <a:rPr lang="ja-JP" altLang="en-US" sz="2400" dirty="0" smtClean="0"/>
              <a:t>円？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太陽の中心部では核融合反応が起こっており</a:t>
            </a:r>
            <a:r>
              <a:rPr kumimoji="1" lang="en-US" altLang="ja-JP" sz="3600" dirty="0" smtClean="0"/>
              <a:t>1600</a:t>
            </a:r>
            <a:r>
              <a:rPr kumimoji="1" lang="ja-JP" altLang="en-US" sz="3600" dirty="0" smtClean="0"/>
              <a:t>万Ｋの高温である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Documents and Settings\Administrator\My Documents\授業\地学（酪農学園大）\新地学図表\img135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50634" cy="3848644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300192" y="6525344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(135)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C:\Documents and Settings\Administrator\My Documents\授業\地学（酪農学園大）\新地学図表\img13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4" y="188639"/>
            <a:ext cx="8966562" cy="5733881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156176" y="6453336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　</a:t>
            </a:r>
            <a:r>
              <a:rPr kumimoji="1" lang="en-US" altLang="ja-JP" dirty="0" smtClean="0"/>
              <a:t>(133)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Program Files\WinShot\WS00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838575" cy="561975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My Documents\授業\地学（酪農学園大）\latest_sunspot_5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9872" y="638132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http://sidc.oma.be/html/sidc_graphics.html</a:t>
            </a:r>
            <a:endParaRPr kumimoji="1" lang="ja-JP" altLang="en-US" dirty="0"/>
          </a:p>
        </p:txBody>
      </p:sp>
      <p:pic>
        <p:nvPicPr>
          <p:cNvPr id="3074" name="Picture 2" descr="C:\Documents and Settings\Administrator\My Documents\授業\地学（酪農学園大）\wolfjm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第２回　</a:t>
            </a:r>
            <a:r>
              <a:rPr lang="ja-JP" altLang="en-US" sz="3600" dirty="0" smtClean="0"/>
              <a:t>恒星の性質と進化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太陽の中心部ではどのような反応が進んでいるか？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ア）炭素（</a:t>
            </a:r>
            <a:r>
              <a:rPr lang="en-US" altLang="ja-JP" dirty="0" smtClean="0"/>
              <a:t>C</a:t>
            </a:r>
            <a:r>
              <a:rPr lang="ja-JP" altLang="en-US" dirty="0" smtClean="0"/>
              <a:t>）が燃焼して</a:t>
            </a:r>
            <a:r>
              <a:rPr lang="en-US" altLang="ja-JP" dirty="0" smtClean="0"/>
              <a:t>CO</a:t>
            </a:r>
            <a:r>
              <a:rPr lang="en-US" altLang="ja-JP" baseline="-10000" dirty="0" smtClean="0"/>
              <a:t>2</a:t>
            </a:r>
            <a:r>
              <a:rPr lang="ja-JP" altLang="en-US" dirty="0" smtClean="0"/>
              <a:t>ができる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イ）水素（</a:t>
            </a:r>
            <a:r>
              <a:rPr lang="en-US" altLang="ja-JP" dirty="0" smtClean="0"/>
              <a:t>H</a:t>
            </a:r>
            <a:r>
              <a:rPr lang="ja-JP" altLang="en-US" dirty="0" smtClean="0"/>
              <a:t>）が核融合してヘリウム（</a:t>
            </a:r>
            <a:r>
              <a:rPr lang="en-US" altLang="ja-JP" dirty="0" smtClean="0"/>
              <a:t>He</a:t>
            </a:r>
            <a:r>
              <a:rPr lang="ja-JP" altLang="en-US" dirty="0" smtClean="0"/>
              <a:t>）ができる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ウ）ウラン（</a:t>
            </a:r>
            <a:r>
              <a:rPr lang="en-US" altLang="ja-JP" dirty="0" smtClean="0"/>
              <a:t>U</a:t>
            </a:r>
            <a:r>
              <a:rPr lang="ja-JP" altLang="en-US" dirty="0" smtClean="0"/>
              <a:t>）が核分裂する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恒星の色の違いは何を表わしているか。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ア）　大きさ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イ）　距離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ウ）　構成物質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エ）　表面温度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Documents and Settings\Administrator\My Documents\授業\地学（酪農学園大）\BB高校地学\図９－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7644" cy="396044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580112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「新しい高校地学の教科書」より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恒星の明るさ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Documents and Settings\Administrator\My Documents\授業\地学（酪農学園大）\新地学図表\img13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735598" cy="5118770"/>
          </a:xfrm>
          <a:prstGeom prst="rect">
            <a:avLst/>
          </a:prstGeom>
          <a:noFill/>
        </p:spPr>
      </p:pic>
      <p:sp>
        <p:nvSpPr>
          <p:cNvPr id="6" name="角丸四角形 5"/>
          <p:cNvSpPr/>
          <p:nvPr/>
        </p:nvSpPr>
        <p:spPr>
          <a:xfrm>
            <a:off x="395536" y="836712"/>
            <a:ext cx="5256584" cy="648072"/>
          </a:xfrm>
          <a:prstGeom prst="roundRect">
            <a:avLst/>
          </a:prstGeom>
          <a:solidFill>
            <a:srgbClr val="FFFF00">
              <a:alpha val="22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恒星の見かけの明るさ：　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等級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195736" y="1916832"/>
            <a:ext cx="5688632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36704" y="645333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(136)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恒星の明るさ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95536" y="836712"/>
            <a:ext cx="5544616" cy="648072"/>
          </a:xfrm>
          <a:prstGeom prst="roundRect">
            <a:avLst/>
          </a:prstGeom>
          <a:solidFill>
            <a:srgbClr val="FFFF00">
              <a:alpha val="22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恒星の見かけの明るさと距離：　遠い星は暗い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Administrator\My Documents\授業\地学（酪農学園大）\新地学図表\img136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280920" cy="4827127"/>
          </a:xfrm>
          <a:prstGeom prst="rect">
            <a:avLst/>
          </a:prstGeom>
          <a:noFill/>
        </p:spPr>
      </p:pic>
      <p:sp>
        <p:nvSpPr>
          <p:cNvPr id="8" name="角丸四角形 7"/>
          <p:cNvSpPr/>
          <p:nvPr/>
        </p:nvSpPr>
        <p:spPr>
          <a:xfrm>
            <a:off x="251520" y="1988840"/>
            <a:ext cx="367240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907704" y="4581128"/>
            <a:ext cx="3456384" cy="7200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シリウス　－１．４７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979712" y="3861048"/>
            <a:ext cx="3744416" cy="720080"/>
          </a:xfrm>
          <a:prstGeom prst="roundRect">
            <a:avLst/>
          </a:prstGeom>
          <a:solidFill>
            <a:schemeClr val="bg1">
              <a:lumMod val="95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C00000"/>
                </a:solidFill>
              </a:rPr>
              <a:t>最も明るい恒星は？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Documents and Settings\Administrator\My Documents\授業\地学（酪農学園大）\Position_Alpha_C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80929"/>
            <a:ext cx="2915816" cy="3459804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6300192" y="6488668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(136)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恒星の明るさ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95536" y="836712"/>
            <a:ext cx="5256584" cy="648072"/>
          </a:xfrm>
          <a:prstGeom prst="roundRect">
            <a:avLst/>
          </a:prstGeom>
          <a:solidFill>
            <a:srgbClr val="FFFF00">
              <a:alpha val="22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恒星の本当の明るさ：　</a:t>
            </a:r>
            <a:r>
              <a:rPr kumimoji="1" lang="ja-JP" altLang="en-US" sz="2000" b="1" dirty="0" smtClean="0">
                <a:solidFill>
                  <a:srgbClr val="C00000"/>
                </a:solidFill>
              </a:rPr>
              <a:t>絶対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等級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istrator\My Documents\授業\地学（酪農学園大）\新地学図表\img13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31328"/>
            <a:ext cx="6470781" cy="5326672"/>
          </a:xfrm>
          <a:prstGeom prst="rect">
            <a:avLst/>
          </a:prstGeom>
          <a:noFill/>
        </p:spPr>
      </p:pic>
      <p:sp>
        <p:nvSpPr>
          <p:cNvPr id="7" name="角丸四角形 6"/>
          <p:cNvSpPr/>
          <p:nvPr/>
        </p:nvSpPr>
        <p:spPr>
          <a:xfrm>
            <a:off x="2771800" y="4581128"/>
            <a:ext cx="4176464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(136)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恒星の明るさ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95536" y="764704"/>
            <a:ext cx="5472608" cy="792088"/>
          </a:xfrm>
          <a:prstGeom prst="roundRect">
            <a:avLst/>
          </a:prstGeom>
          <a:solidFill>
            <a:srgbClr val="FFFF00">
              <a:alpha val="22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C00000"/>
                </a:solidFill>
              </a:rPr>
              <a:t>絶対等級は表面温度の４乗と表面積に比例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Administrator\My Documents\授業\地学（酪農学園大）\新地学図表\img1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5978889" cy="522920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(136)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kumimoji="1" lang="ja-JP" altLang="en-US" dirty="0" smtClean="0"/>
              <a:t>地学は、地球・宇宙に関する</a:t>
            </a:r>
            <a:r>
              <a:rPr lang="ja-JP" altLang="en-US" dirty="0" smtClean="0"/>
              <a:t>総合</a:t>
            </a:r>
            <a:r>
              <a:rPr kumimoji="1" lang="ja-JP" altLang="en-US" dirty="0" smtClean="0"/>
              <a:t>サイエンス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天文学・地質学・地震学・気象学</a:t>
            </a:r>
            <a:r>
              <a:rPr kumimoji="1" lang="en-US" altLang="ja-JP" dirty="0" smtClean="0"/>
              <a:t>…….</a:t>
            </a:r>
            <a:br>
              <a:rPr kumimoji="1" lang="en-US" altLang="ja-JP" dirty="0" smtClean="0"/>
            </a:br>
            <a:r>
              <a:rPr kumimoji="1" lang="ja-JP" altLang="en-US" dirty="0" smtClean="0"/>
              <a:t>＊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知識　　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ja-JP" altLang="en-US" dirty="0" smtClean="0"/>
              <a:t>　　＊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理解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kumimoji="1" lang="ja-JP" altLang="en-US" dirty="0" smtClean="0"/>
              <a:t>　　　＊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疑問</a:t>
            </a: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>
                <a:solidFill>
                  <a:srgbClr val="C00000"/>
                </a:solidFill>
              </a:rPr>
              <a:t>ミニレポートでは、感想、面白かったこと、新しく知ったことや</a:t>
            </a:r>
            <a:r>
              <a:rPr kumimoji="1" lang="ja-JP" altLang="en-US" b="1" u="sng" dirty="0" smtClean="0">
                <a:solidFill>
                  <a:srgbClr val="C00000"/>
                </a:solidFill>
              </a:rPr>
              <a:t>疑問、質問</a:t>
            </a:r>
            <a:r>
              <a:rPr kumimoji="1" lang="ja-JP" altLang="en-US" dirty="0" smtClean="0">
                <a:solidFill>
                  <a:srgbClr val="C00000"/>
                </a:solidFill>
              </a:rPr>
              <a:t>を書いてください。</a:t>
            </a:r>
            <a:r>
              <a:rPr kumimoji="1" lang="en-US" altLang="ja-JP" dirty="0" smtClean="0">
                <a:solidFill>
                  <a:srgbClr val="C00000"/>
                </a:solidFill>
              </a:rPr>
              <a:t/>
            </a:r>
            <a:br>
              <a:rPr kumimoji="1" lang="en-US" altLang="ja-JP" dirty="0" smtClean="0">
                <a:solidFill>
                  <a:srgbClr val="C00000"/>
                </a:solidFill>
              </a:rPr>
            </a:br>
            <a:r>
              <a:rPr kumimoji="1" lang="ja-JP" altLang="en-US" dirty="0" smtClean="0">
                <a:solidFill>
                  <a:srgbClr val="C00000"/>
                </a:solidFill>
              </a:rPr>
              <a:t>採用された方には</a:t>
            </a:r>
            <a:r>
              <a:rPr lang="ja-JP" altLang="en-US" dirty="0" err="1" smtClean="0">
                <a:solidFill>
                  <a:srgbClr val="C00000"/>
                </a:solidFill>
              </a:rPr>
              <a:t>。。。。</a:t>
            </a:r>
            <a:r>
              <a:rPr lang="en-US" altLang="ja-JP" dirty="0" smtClean="0">
                <a:solidFill>
                  <a:srgbClr val="C00000"/>
                </a:solidFill>
              </a:rPr>
              <a:t/>
            </a:r>
            <a:br>
              <a:rPr lang="en-US" altLang="ja-JP" dirty="0" smtClean="0">
                <a:solidFill>
                  <a:srgbClr val="C00000"/>
                </a:solidFill>
              </a:rPr>
            </a:br>
            <a:r>
              <a:rPr lang="ja-JP" altLang="en-US" dirty="0" smtClean="0">
                <a:solidFill>
                  <a:srgbClr val="C00000"/>
                </a:solidFill>
              </a:rPr>
              <a:t>　　「いい質問ですね</a:t>
            </a:r>
            <a:r>
              <a:rPr lang="ja-JP" altLang="en-US" dirty="0" err="1" smtClean="0">
                <a:solidFill>
                  <a:srgbClr val="C00000"/>
                </a:solidFill>
              </a:rPr>
              <a:t>。。。</a:t>
            </a:r>
            <a:r>
              <a:rPr lang="ja-JP" altLang="en-US" dirty="0" smtClean="0">
                <a:solidFill>
                  <a:srgbClr val="C00000"/>
                </a:solidFill>
              </a:rPr>
              <a:t>」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爆発 2 3"/>
          <p:cNvSpPr/>
          <p:nvPr/>
        </p:nvSpPr>
        <p:spPr>
          <a:xfrm>
            <a:off x="2195736" y="1988840"/>
            <a:ext cx="6948264" cy="2088232"/>
          </a:xfrm>
          <a:prstGeom prst="irregularSeal2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なぜ太陽の年齢が</a:t>
            </a:r>
            <a:r>
              <a:rPr kumimoji="1" lang="en-US" altLang="ja-JP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４６億年とわかるの？</a:t>
            </a:r>
            <a:endParaRPr kumimoji="1" lang="ja-JP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恒星の距離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 descr="C:\Documents and Settings\Administrator\My Documents\授業\地学（酪農学園大）\新地学図表\img136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416824" cy="5480087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(136)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恒星の距離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 descr="C:\Documents and Settings\Administrator\My Documents\授業\地学（酪農学園大）\新地学図表\img136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479465" cy="342900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83568" y="414908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・１光年＝</a:t>
            </a:r>
            <a:r>
              <a:rPr kumimoji="1" lang="en-US" altLang="ja-JP" sz="2400" dirty="0" smtClean="0"/>
              <a:t>9.5 </a:t>
            </a:r>
            <a:r>
              <a:rPr kumimoji="1" lang="ja-JP" altLang="en-US" sz="2400" dirty="0" smtClean="0"/>
              <a:t>兆 </a:t>
            </a:r>
            <a:r>
              <a:rPr kumimoji="1" lang="en-US" altLang="ja-JP" sz="2400" dirty="0" smtClean="0"/>
              <a:t>km </a:t>
            </a:r>
          </a:p>
          <a:p>
            <a:r>
              <a:rPr lang="ja-JP" altLang="en-US" sz="2400" dirty="0" smtClean="0"/>
              <a:t>・</a:t>
            </a:r>
            <a:r>
              <a:rPr kumimoji="1" lang="ja-JP" altLang="en-US" sz="2400" b="1" dirty="0" smtClean="0">
                <a:solidFill>
                  <a:srgbClr val="C00000"/>
                </a:solidFill>
              </a:rPr>
              <a:t>１０光年先の星の光は１０年前に星から出た光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(136)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>
                <a:solidFill>
                  <a:srgbClr val="C00000"/>
                </a:solidFill>
              </a:rPr>
              <a:t>太陽を１円玉（直径２ｃｍ）</a:t>
            </a:r>
            <a:r>
              <a:rPr kumimoji="1" lang="ja-JP" altLang="en-US" sz="3200" dirty="0" smtClean="0"/>
              <a:t>とすると</a:t>
            </a:r>
            <a:r>
              <a:rPr kumimoji="1" lang="ja-JP" altLang="en-US" sz="3200" dirty="0" err="1" smtClean="0"/>
              <a:t>。。。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 smtClean="0"/>
              <a:t>地球は </a:t>
            </a:r>
            <a:r>
              <a:rPr lang="en-US" altLang="ja-JP" sz="2800" dirty="0" smtClean="0"/>
              <a:t>0.2mm</a:t>
            </a:r>
            <a:r>
              <a:rPr lang="ja-JP" altLang="en-US" sz="2800" dirty="0" smtClean="0"/>
              <a:t>の大きさで太陽から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m</a:t>
            </a:r>
            <a:r>
              <a:rPr lang="ja-JP" altLang="en-US" sz="2800" dirty="0" smtClean="0"/>
              <a:t>の位置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Documents and Settings\Administrator\My Documents\授業\地学（酪農学園大）\BB高校地学\図９－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347992" cy="505014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580112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「新しい高校地学の教科書」より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恒星の色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高温の星は青い</a:t>
            </a:r>
            <a:r>
              <a:rPr lang="ja-JP" altLang="en-US" dirty="0" smtClean="0"/>
              <a:t>、</a:t>
            </a:r>
            <a:r>
              <a:rPr lang="ja-JP" altLang="en-US" dirty="0" smtClean="0">
                <a:solidFill>
                  <a:srgbClr val="C00000"/>
                </a:solidFill>
              </a:rPr>
              <a:t>低温の星は赤い</a:t>
            </a:r>
            <a:r>
              <a:rPr lang="en-US" altLang="ja-JP" dirty="0" smtClean="0">
                <a:solidFill>
                  <a:srgbClr val="C00000"/>
                </a:solidFill>
              </a:rPr>
              <a:t/>
            </a:r>
            <a:br>
              <a:rPr lang="en-US" altLang="ja-JP" dirty="0" smtClean="0">
                <a:solidFill>
                  <a:srgbClr val="C00000"/>
                </a:solidFill>
              </a:rPr>
            </a:br>
            <a:r>
              <a:rPr lang="ja-JP" altLang="en-US" b="1" dirty="0" smtClean="0">
                <a:solidFill>
                  <a:srgbClr val="0070C0"/>
                </a:solidFill>
              </a:rPr>
              <a:t>ガスの火</a:t>
            </a:r>
            <a:r>
              <a:rPr lang="ja-JP" altLang="en-US" dirty="0" smtClean="0">
                <a:solidFill>
                  <a:srgbClr val="C00000"/>
                </a:solidFill>
              </a:rPr>
              <a:t>と焚火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r>
              <a:rPr kumimoji="1" lang="ja-JP" altLang="en-US" dirty="0" smtClean="0"/>
              <a:t>高温の星ほど単位面積からの放射量は多い（輝度が高い、明るい）</a:t>
            </a:r>
            <a:endParaRPr kumimoji="1" lang="ja-JP" altLang="en-US" dirty="0"/>
          </a:p>
        </p:txBody>
      </p:sp>
      <p:pic>
        <p:nvPicPr>
          <p:cNvPr id="6146" name="Picture 2" descr="C:\Documents and Settings\Administrator\My Documents\授業\地学（酪農学園大）\新地学図表\img13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328634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(137)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恒星の色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194" name="Picture 2" descr="C:\Documents and Settings\Administrator\My Documents\授業\地学（酪農学園大）\新地学図表\img13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364663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971600" y="530120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ピッカリング：２０万個以上の星のスペクトル写真を目で検査し分類。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9872" y="3501008"/>
            <a:ext cx="4248472" cy="400110"/>
          </a:xfrm>
          <a:prstGeom prst="rect">
            <a:avLst/>
          </a:prstGeom>
          <a:solidFill>
            <a:srgbClr val="FFFF00">
              <a:alpha val="5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O</a:t>
            </a:r>
            <a:r>
              <a:rPr lang="en-US" altLang="ja-JP" sz="2000" dirty="0" smtClean="0"/>
              <a:t>h!   </a:t>
            </a:r>
            <a:r>
              <a:rPr lang="en-US" altLang="ja-JP" sz="2000" b="1" dirty="0" smtClean="0"/>
              <a:t>B</a:t>
            </a:r>
            <a:r>
              <a:rPr lang="en-US" altLang="ja-JP" sz="2000" dirty="0" smtClean="0"/>
              <a:t>e  </a:t>
            </a:r>
            <a:r>
              <a:rPr lang="ja-JP" altLang="en-US" sz="2000" dirty="0" smtClean="0"/>
              <a:t>　</a:t>
            </a:r>
            <a:r>
              <a:rPr lang="en-US" altLang="ja-JP" sz="2000" b="1" dirty="0" smtClean="0"/>
              <a:t>A   </a:t>
            </a:r>
            <a:r>
              <a:rPr lang="ja-JP" altLang="en-US" sz="2000" b="1" dirty="0" smtClean="0"/>
              <a:t>　</a:t>
            </a:r>
            <a:r>
              <a:rPr lang="en-US" altLang="ja-JP" sz="2000" b="1" dirty="0" smtClean="0"/>
              <a:t>F</a:t>
            </a:r>
            <a:r>
              <a:rPr lang="en-US" altLang="ja-JP" sz="2000" dirty="0" smtClean="0"/>
              <a:t>ine  </a:t>
            </a:r>
            <a:r>
              <a:rPr lang="ja-JP" altLang="en-US" sz="2000" dirty="0" smtClean="0"/>
              <a:t>　</a:t>
            </a:r>
            <a:r>
              <a:rPr lang="en-US" altLang="ja-JP" sz="2000" b="1" dirty="0" smtClean="0"/>
              <a:t>G</a:t>
            </a:r>
            <a:r>
              <a:rPr lang="en-US" altLang="ja-JP" sz="2000" dirty="0" smtClean="0"/>
              <a:t>irl 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 </a:t>
            </a:r>
            <a:r>
              <a:rPr lang="en-US" altLang="ja-JP" sz="2000" b="1" dirty="0" smtClean="0"/>
              <a:t>K</a:t>
            </a:r>
            <a:r>
              <a:rPr lang="en-US" altLang="ja-JP" sz="2000" dirty="0" smtClean="0"/>
              <a:t>iss </a:t>
            </a:r>
            <a:r>
              <a:rPr lang="ja-JP" altLang="en-US" sz="2000" dirty="0" smtClean="0"/>
              <a:t>　</a:t>
            </a:r>
            <a:r>
              <a:rPr lang="en-US" altLang="ja-JP" sz="2000" b="1" dirty="0" smtClean="0"/>
              <a:t>M</a:t>
            </a:r>
            <a:r>
              <a:rPr lang="en-US" altLang="ja-JP" sz="2000" dirty="0" smtClean="0"/>
              <a:t>e! 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(137)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ヘルツシュプルング・ラッセル図（</a:t>
            </a:r>
            <a:r>
              <a:rPr kumimoji="1" lang="en-US" altLang="ja-JP" sz="3200" dirty="0" smtClean="0"/>
              <a:t>HR</a:t>
            </a:r>
            <a:r>
              <a:rPr kumimoji="1" lang="ja-JP" altLang="en-US" sz="3200" dirty="0" smtClean="0"/>
              <a:t>図）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29411"/>
          </a:xfrm>
        </p:spPr>
        <p:txBody>
          <a:bodyPr/>
          <a:lstStyle/>
          <a:p>
            <a:r>
              <a:rPr kumimoji="1" lang="ja-JP" altLang="en-US" dirty="0" smtClean="0"/>
              <a:t>色（横軸），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絶対等級（縦軸）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星を配置。分類。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ja-JP" dirty="0" smtClean="0"/>
              <a:t>Hertzsprung-Russell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1026" name="Picture 2" descr="C:\Documents and Settings\Administrator\My Documents\授業\地学（酪農学園大）\新地学図表\img1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4172437" cy="5581490"/>
          </a:xfrm>
          <a:prstGeom prst="rect">
            <a:avLst/>
          </a:prstGeom>
          <a:noFill/>
        </p:spPr>
      </p:pic>
      <p:sp>
        <p:nvSpPr>
          <p:cNvPr id="7" name="上下矢印 6"/>
          <p:cNvSpPr/>
          <p:nvPr/>
        </p:nvSpPr>
        <p:spPr>
          <a:xfrm rot="18966609">
            <a:off x="6042210" y="1685548"/>
            <a:ext cx="792088" cy="3106361"/>
          </a:xfrm>
          <a:prstGeom prst="upDownArrow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</a:rPr>
              <a:t>主系列星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" name="星 7 7"/>
          <p:cNvSpPr/>
          <p:nvPr/>
        </p:nvSpPr>
        <p:spPr>
          <a:xfrm>
            <a:off x="6516216" y="1268760"/>
            <a:ext cx="1296144" cy="1080120"/>
          </a:xfrm>
          <a:prstGeom prst="star7">
            <a:avLst/>
          </a:prstGeom>
          <a:solidFill>
            <a:srgbClr val="FF0066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赤色巨星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星 7 8"/>
          <p:cNvSpPr/>
          <p:nvPr/>
        </p:nvSpPr>
        <p:spPr>
          <a:xfrm>
            <a:off x="4716016" y="3861048"/>
            <a:ext cx="1296144" cy="1080120"/>
          </a:xfrm>
          <a:prstGeom prst="star7">
            <a:avLst/>
          </a:prstGeom>
          <a:solidFill>
            <a:schemeClr val="tx2">
              <a:lumMod val="50000"/>
              <a:alpha val="7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白色矮星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(138)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恒星の色の違いは何を表わしているか。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ア）　大きさ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イ）　距離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ウ）　構成物質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エ）　表面温度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恒星の一生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Documents and Settings\Administrator\My Documents\授業\地学（酪農学園大）\新地学図表\img138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01138" cy="520865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(138)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恒星の進化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 descr="C:\Documents and Settings\Administrator\My Documents\授業\地学（酪農学園大）\新地学図表\img138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4" y="1628800"/>
            <a:ext cx="9144614" cy="325871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My Documents\授業\地学（酪農学園大）\BB高校地学\図９－１０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92" y="1124744"/>
            <a:ext cx="8916608" cy="4040137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755576" y="6381328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「新しい高校地学の教科書」（講談社：ブルーバックス）　杵島・松本・左巻　編著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979712" y="5157192"/>
            <a:ext cx="5400600" cy="720080"/>
          </a:xfrm>
          <a:prstGeom prst="round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</a:t>
            </a:r>
            <a:r>
              <a:rPr lang="ja-JP" altLang="en-US" sz="2400" dirty="0" smtClean="0">
                <a:solidFill>
                  <a:srgbClr val="FF0000"/>
                </a:solidFill>
              </a:rPr>
              <a:t>太陽系の年齢は４６億年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恒星の最期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kumimoji="1" lang="ja-JP" altLang="en-US" dirty="0" smtClean="0"/>
              <a:t>太陽よりやや小さい～太陽質量の３倍程度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＊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赤色巨星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＊</a:t>
            </a:r>
            <a:r>
              <a:rPr lang="ja-JP" altLang="en-US" dirty="0" smtClean="0"/>
              <a:t>徐々に暗くなる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＊外層のガスは拡散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＊もえかすは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白色矮星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istrator\My Documents\授業\地学（酪農学園大）\BB高校地学\図９－１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823485" cy="268435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580112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「新しい高校地学の教科書」より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地球の大きさと１ｍ（前回の補足）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525963"/>
          </a:xfrm>
        </p:spPr>
        <p:txBody>
          <a:bodyPr/>
          <a:lstStyle/>
          <a:p>
            <a:r>
              <a:rPr kumimoji="1" lang="ja-JP" altLang="en-US" dirty="0" smtClean="0"/>
              <a:t>エラトステネス（</a:t>
            </a:r>
            <a:r>
              <a:rPr kumimoji="1" lang="en-US" altLang="ja-JP" dirty="0" smtClean="0"/>
              <a:t>BC276-195</a:t>
            </a:r>
            <a:r>
              <a:rPr kumimoji="1" lang="ja-JP" altLang="en-US" dirty="0" smtClean="0"/>
              <a:t>）は初めてアレキサンドリアとシエネの夏至の正午の太陽高度（垂直にたてた棒の影）を測定し、地球の大きさを測った。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1026" name="Picture 2" descr="F:\BB高校地学\図１－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16010"/>
            <a:ext cx="5149080" cy="3930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恒星の最期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kumimoji="1" lang="ja-JP" altLang="en-US" dirty="0" smtClean="0"/>
              <a:t>太陽質量の３倍程度～十数倍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＊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赤色巨星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＊</a:t>
            </a:r>
            <a:r>
              <a:rPr lang="ja-JP" altLang="en-US" dirty="0" smtClean="0"/>
              <a:t>ヘリウムの核融合反応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＊玉</a:t>
            </a:r>
            <a:r>
              <a:rPr lang="ja-JP" altLang="en-US" dirty="0" err="1" smtClean="0"/>
              <a:t>ねぎ</a:t>
            </a:r>
            <a:r>
              <a:rPr lang="ja-JP" altLang="en-US" dirty="0" smtClean="0"/>
              <a:t>状構造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＊爆燃型の</a:t>
            </a:r>
            <a:r>
              <a:rPr lang="ja-JP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超新星爆発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istrator\My Documents\授業\地学（酪農学園大）\BB高校地学\図９－１３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1808" y="3284984"/>
            <a:ext cx="3842192" cy="2792807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580112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「新しい高校地学の教科書」より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恒星の最期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kumimoji="1" lang="ja-JP" altLang="en-US" dirty="0" smtClean="0"/>
              <a:t>太陽質量の十数倍以上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＊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赤色超巨星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＊</a:t>
            </a:r>
            <a:r>
              <a:rPr lang="ja-JP" altLang="en-US" dirty="0" smtClean="0"/>
              <a:t>ヘリウムの核融合反応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＊玉</a:t>
            </a:r>
            <a:r>
              <a:rPr lang="ja-JP" altLang="en-US" dirty="0" err="1" smtClean="0"/>
              <a:t>ねぎ</a:t>
            </a:r>
            <a:r>
              <a:rPr lang="ja-JP" altLang="en-US" dirty="0" smtClean="0"/>
              <a:t>状構造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＊鉄までできる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＊重力崩壊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＊爆縮型の</a:t>
            </a:r>
            <a:r>
              <a:rPr lang="ja-JP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超新星爆発</a:t>
            </a:r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dirty="0" smtClean="0"/>
              <a:t>＊</a:t>
            </a:r>
            <a:r>
              <a:rPr lang="ja-JP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中性子星　（パルサー）</a:t>
            </a:r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dirty="0" smtClean="0"/>
              <a:t>＊</a:t>
            </a:r>
            <a:r>
              <a:rPr lang="ja-JP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ブラックホール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istrator\My Documents\授業\地学（酪農学園大）\BB高校地学\図９－１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328" y="1268760"/>
            <a:ext cx="3616672" cy="2765004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580112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「新しい高校地学の教科書」より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Documents and Settings\Administrator\My Documents\授業\地学（酪農学園大）\新地学図表\img14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720831" cy="6336704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(143)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恒星の進化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ja-JP" altLang="en-US" dirty="0" smtClean="0"/>
              <a:t>恒星の質量によって異なる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istrator\My Documents\授業\地学（酪農学園大）\新地学図表\img138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164440" cy="498775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(138)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恒星の一生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Documents and Settings\Administrator\My Documents\授業\地学（酪農学園大）\新地学図表\img138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01138" cy="520865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660232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  </a:t>
            </a:r>
            <a:r>
              <a:rPr kumimoji="1" lang="en-US" altLang="ja-JP" dirty="0" smtClean="0"/>
              <a:t>(138)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ja-JP" altLang="en-US" dirty="0" smtClean="0"/>
              <a:t>恒星の色の違いは何を表わしているか。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ア）　大きさ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イ）　距離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ウ）　構成物質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エ）　表面温度</a:t>
            </a:r>
            <a:endParaRPr lang="en-US" altLang="ja-JP" dirty="0" smtClean="0"/>
          </a:p>
          <a:p>
            <a:r>
              <a:rPr lang="ja-JP" altLang="en-US" dirty="0" smtClean="0"/>
              <a:t>星の寿命や最期は何によってきまるか。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ア） 表面温度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イ） 質量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ウ） 構成物質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90872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b="1" dirty="0" smtClean="0">
                <a:solidFill>
                  <a:srgbClr val="FF0000"/>
                </a:solidFill>
              </a:rPr>
              <a:t>１ｍの定義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52596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エラトステネス（</a:t>
            </a:r>
            <a:r>
              <a:rPr kumimoji="1" lang="en-US" altLang="ja-JP" dirty="0" smtClean="0"/>
              <a:t>BC276-195</a:t>
            </a:r>
            <a:r>
              <a:rPr kumimoji="1" lang="ja-JP" altLang="en-US" dirty="0" smtClean="0"/>
              <a:t>）は初めてアレキサンドリアとシエネの夏至の正午の太陽高度（垂直にたてた棒の影）を測定し、地球の大きさを測った。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１ｍ　１７９９年フランス政府は正確な測量の結果、１ｍを定め、メートル原器を作った。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b="1" dirty="0" smtClean="0">
                <a:solidFill>
                  <a:srgbClr val="FF0000"/>
                </a:solidFill>
              </a:rPr>
              <a:t>１万</a:t>
            </a:r>
            <a:r>
              <a:rPr lang="en-US" altLang="ja-JP" b="1" dirty="0" smtClean="0">
                <a:solidFill>
                  <a:srgbClr val="FF0000"/>
                </a:solidFill>
              </a:rPr>
              <a:t>km = </a:t>
            </a:r>
            <a:r>
              <a:rPr lang="ja-JP" altLang="en-US" b="1" dirty="0" smtClean="0">
                <a:solidFill>
                  <a:srgbClr val="FF0000"/>
                </a:solidFill>
              </a:rPr>
              <a:t>北極から赤道までの距離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1026" name="Picture 2" descr="F:\BB高校地学\図１－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5149080" cy="3930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第２回　</a:t>
            </a:r>
            <a:r>
              <a:rPr lang="ja-JP" altLang="en-US" sz="3600" dirty="0" smtClean="0"/>
              <a:t>恒星の性質と進化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恒星とは何か？</a:t>
            </a:r>
            <a:endParaRPr kumimoji="1" lang="en-US" altLang="ja-JP" dirty="0" smtClean="0"/>
          </a:p>
        </p:txBody>
      </p:sp>
      <p:pic>
        <p:nvPicPr>
          <p:cNvPr id="5122" name="Picture 2" descr="C:\Documents and Settings\Administrator\My Documents\授業\地学（酪農学園大）\新地学図表\img128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08920"/>
            <a:ext cx="3262794" cy="3701489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My Documents\授業\地学（酪農学園大）\新地学図表\img128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3168352" cy="376924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7092280" y="6488668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</a:t>
            </a:r>
            <a:endParaRPr kumimoji="1" lang="ja-JP" altLang="en-US" dirty="0"/>
          </a:p>
        </p:txBody>
      </p:sp>
      <p:pic>
        <p:nvPicPr>
          <p:cNvPr id="5124" name="Picture 4" descr="C:\Documents and Settings\Administrator\My Documents\My Pictures\fuyu3-c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182" y="1988840"/>
            <a:ext cx="3712912" cy="4320480"/>
          </a:xfrm>
          <a:prstGeom prst="rect">
            <a:avLst/>
          </a:prstGeom>
          <a:noFill/>
        </p:spPr>
      </p:pic>
      <p:pic>
        <p:nvPicPr>
          <p:cNvPr id="5125" name="Picture 5" descr="C:\Documents and Settings\Administrator\My Documents\My Pictures\夏の大三角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10256" y="2910224"/>
            <a:ext cx="436304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Documents and Settings\Administrator\My Documents\授業\地学（酪農学園大）\新地学図表\黄道１２星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23"/>
            <a:ext cx="9144000" cy="641742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23528" y="6926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（こうどう）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2280" y="6488668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「新地学図表」より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252536" y="5486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（こうどう）</a:t>
            </a:r>
            <a:endParaRPr kumimoji="1" lang="ja-JP" altLang="en-US" dirty="0"/>
          </a:p>
        </p:txBody>
      </p:sp>
      <p:pic>
        <p:nvPicPr>
          <p:cNvPr id="2050" name="Picture 2" descr="C:\Program Files\WinShot\WS00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4"/>
            <a:ext cx="4218330" cy="554461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My Documents\授業\地学（酪農学園大）\新地学図表\黄道１２星座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678" y="1340768"/>
            <a:ext cx="3802321" cy="266853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5903640" y="40050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</a:rPr>
              <a:t>t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he tropic of Cancer</a:t>
            </a:r>
          </a:p>
          <a:p>
            <a:r>
              <a:rPr lang="en-US" altLang="ja-JP" sz="2000" b="1" dirty="0" smtClean="0">
                <a:solidFill>
                  <a:srgbClr val="C00000"/>
                </a:solidFill>
              </a:rPr>
              <a:t>the tropic of Capricorn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07904" y="4046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3/21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4/19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79912" y="9087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4/20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5</a:t>
            </a:r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79912" y="13407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</a:t>
            </a:r>
            <a:r>
              <a:rPr kumimoji="1" lang="en-US" altLang="ja-JP" dirty="0" smtClean="0"/>
              <a:t>/21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6</a:t>
            </a:r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3888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/21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7</a:t>
            </a:r>
            <a:r>
              <a:rPr kumimoji="1" lang="en-US" altLang="ja-JP" dirty="0" smtClean="0"/>
              <a:t>/22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</a:t>
            </a:r>
            <a:r>
              <a:rPr kumimoji="1" lang="en-US" altLang="ja-JP" dirty="0" smtClean="0"/>
              <a:t>/23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8</a:t>
            </a:r>
            <a:r>
              <a:rPr kumimoji="1" lang="en-US" altLang="ja-JP" dirty="0" smtClean="0"/>
              <a:t>/22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07904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</a:t>
            </a:r>
            <a:r>
              <a:rPr kumimoji="1" lang="en-US" altLang="ja-JP" dirty="0" smtClean="0"/>
              <a:t>/23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9</a:t>
            </a:r>
            <a:r>
              <a:rPr kumimoji="1" lang="en-US" altLang="ja-JP" dirty="0" smtClean="0"/>
              <a:t>/22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9</a:t>
            </a:r>
            <a:r>
              <a:rPr kumimoji="1" lang="en-US" altLang="ja-JP" dirty="0" smtClean="0"/>
              <a:t>/23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/22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23928" y="37170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/23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11</a:t>
            </a:r>
            <a:r>
              <a:rPr kumimoji="1" lang="en-US" altLang="ja-JP" dirty="0" smtClean="0"/>
              <a:t>/21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67944" y="41490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11</a:t>
            </a:r>
            <a:r>
              <a:rPr kumimoji="1" lang="en-US" altLang="ja-JP" dirty="0" smtClean="0"/>
              <a:t>/22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12</a:t>
            </a:r>
            <a:r>
              <a:rPr kumimoji="1" lang="en-US" altLang="ja-JP" dirty="0" smtClean="0"/>
              <a:t>/21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67944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12</a:t>
            </a:r>
            <a:r>
              <a:rPr kumimoji="1" lang="en-US" altLang="ja-JP" dirty="0" smtClean="0"/>
              <a:t>/22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1</a:t>
            </a:r>
            <a:r>
              <a:rPr kumimoji="1" lang="en-US" altLang="ja-JP" dirty="0" smtClean="0"/>
              <a:t>/19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39952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kumimoji="1" lang="en-US" altLang="ja-JP" dirty="0" smtClean="0"/>
              <a:t>/20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2</a:t>
            </a:r>
            <a:r>
              <a:rPr kumimoji="1" lang="en-US" altLang="ja-JP" dirty="0" smtClean="0"/>
              <a:t>/18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79912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/19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3</a:t>
            </a:r>
            <a:r>
              <a:rPr kumimoji="1" lang="en-US" altLang="ja-JP" dirty="0" smtClean="0"/>
              <a:t>/20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「第１回　宇宙の中の地球」の補足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天動説と地動説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800" dirty="0" smtClean="0"/>
              <a:t>＊プトレマイオス（２世紀）　周転円（天動説）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＊コペルニクス（１５４３年）　地動説提唱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1035</Words>
  <Application>Microsoft Office PowerPoint</Application>
  <PresentationFormat>画面に合わせる (4:3)</PresentationFormat>
  <Paragraphs>214</Paragraphs>
  <Slides>45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6" baseType="lpstr">
      <vt:lpstr>Office テーマ</vt:lpstr>
      <vt:lpstr>自己紹介</vt:lpstr>
      <vt:lpstr>教科書など</vt:lpstr>
      <vt:lpstr>はじめに</vt:lpstr>
      <vt:lpstr>地球の大きさと１ｍ（前回の補足）</vt:lpstr>
      <vt:lpstr>１ｍの定義</vt:lpstr>
      <vt:lpstr>第２回　恒星の性質と進化</vt:lpstr>
      <vt:lpstr>スライド 7</vt:lpstr>
      <vt:lpstr>スライド 8</vt:lpstr>
      <vt:lpstr>「第１回　宇宙の中の地球」の補足</vt:lpstr>
      <vt:lpstr>火星の天球上の動き（惑わす？星）</vt:lpstr>
      <vt:lpstr>スライド 11</vt:lpstr>
      <vt:lpstr>スライド 12</vt:lpstr>
      <vt:lpstr>西暦1000年ごろの知識水準による２つの説の比較</vt:lpstr>
      <vt:lpstr>「第１回　宇宙の中の地球」の補足</vt:lpstr>
      <vt:lpstr>西暦1610年以降（ガリレオの知識）の比較</vt:lpstr>
      <vt:lpstr>地動説の決定的証拠はまだ？：年周視差</vt:lpstr>
      <vt:lpstr>地動説の決定的証拠：年周視差</vt:lpstr>
      <vt:lpstr>第２回　恒星の性質と進化</vt:lpstr>
      <vt:lpstr>スライド 19</vt:lpstr>
      <vt:lpstr>太陽の中心部では核融合反応が起こっており1600万Ｋの高温である</vt:lpstr>
      <vt:lpstr>スライド 21</vt:lpstr>
      <vt:lpstr>スライド 22</vt:lpstr>
      <vt:lpstr>スライド 23</vt:lpstr>
      <vt:lpstr>第２回　恒星の性質と進化</vt:lpstr>
      <vt:lpstr>スライド 25</vt:lpstr>
      <vt:lpstr>恒星の明るさ</vt:lpstr>
      <vt:lpstr>恒星の明るさ</vt:lpstr>
      <vt:lpstr>恒星の明るさ</vt:lpstr>
      <vt:lpstr>恒星の明るさ</vt:lpstr>
      <vt:lpstr>恒星の距離</vt:lpstr>
      <vt:lpstr>恒星の距離</vt:lpstr>
      <vt:lpstr>太陽を１円玉（直径２ｃｍ）とすると。。。 地球は 0.2mmの大きさで太陽から2 mの位置</vt:lpstr>
      <vt:lpstr>恒星の色</vt:lpstr>
      <vt:lpstr>恒星の色</vt:lpstr>
      <vt:lpstr>ヘルツシュプルング・ラッセル図（HR図）</vt:lpstr>
      <vt:lpstr>スライド 36</vt:lpstr>
      <vt:lpstr>恒星の一生</vt:lpstr>
      <vt:lpstr>恒星の進化</vt:lpstr>
      <vt:lpstr>恒星の最期</vt:lpstr>
      <vt:lpstr>恒星の最期</vt:lpstr>
      <vt:lpstr>恒星の最期</vt:lpstr>
      <vt:lpstr>スライド 42</vt:lpstr>
      <vt:lpstr>恒星の進化</vt:lpstr>
      <vt:lpstr>恒星の一生</vt:lpstr>
      <vt:lpstr>スライド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太陽系・恒星・銀河・宇宙</dc:title>
  <dc:creator>Administrator</dc:creator>
  <cp:lastModifiedBy>Administrator</cp:lastModifiedBy>
  <cp:revision>81</cp:revision>
  <dcterms:created xsi:type="dcterms:W3CDTF">2013-04-07T07:46:45Z</dcterms:created>
  <dcterms:modified xsi:type="dcterms:W3CDTF">2013-05-01T05:36:02Z</dcterms:modified>
</cp:coreProperties>
</file>